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9" r:id="rId2"/>
    <p:sldId id="370" r:id="rId3"/>
    <p:sldId id="371" r:id="rId4"/>
    <p:sldId id="372" r:id="rId5"/>
    <p:sldId id="373" r:id="rId6"/>
    <p:sldId id="349" r:id="rId7"/>
    <p:sldId id="352" r:id="rId8"/>
    <p:sldId id="348"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76" r:id="rId26"/>
    <p:sldId id="377" r:id="rId27"/>
    <p:sldId id="374" r:id="rId28"/>
    <p:sldId id="3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EBCBA8"/>
    <a:srgbClr val="ABB1E0"/>
    <a:srgbClr val="FFFFFF"/>
    <a:srgbClr val="1A4450"/>
    <a:srgbClr val="1E4D5B"/>
    <a:srgbClr val="43001C"/>
    <a:srgbClr val="2A0C0E"/>
    <a:srgbClr val="002537"/>
    <a:srgbClr val="0C4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18" autoAdjust="0"/>
    <p:restoredTop sz="94658"/>
  </p:normalViewPr>
  <p:slideViewPr>
    <p:cSldViewPr snapToGrid="0">
      <p:cViewPr varScale="1">
        <p:scale>
          <a:sx n="64" d="100"/>
          <a:sy n="64"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F557716-3A93-9C93-A7A2-6337DF592CD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9F4BAE-76E8-4173-8ADB-433E22C12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9B78C2B-5E82-A05F-1037-B6FC31140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9762D5D-1A40-B684-3437-C426868879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A55B0AB-1C72-9DA5-F510-279E8A815E8C}"/>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94542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41ACAB-336A-D42B-A708-716186282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4D8441D-F027-5CC4-15B8-964F8989C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B75AD32-4260-F014-81A4-3AC0DDF63B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F88F91D5-C6B8-6BE0-E4AB-AB36FF987E68}"/>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401507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5B9D62-6C5E-43DD-32F4-FD99C6B29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35D8FD8-E82C-2308-7FE8-0CC1081CE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4D8F467-2070-7042-B521-D0698ED39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F55F141-1511-94B3-9CED-1C7EDC4C00EA}"/>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39900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40E98F-E948-45AF-44B9-D20579A16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79A4707-352D-6D8F-FB10-FF32395C1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61D7F82-080E-8D4E-1D37-CB296C8E98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C977E9E-88D1-B02F-3611-53A8D72337C5}"/>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48077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869BCD-462F-891D-7C77-886D5D1A3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4B72B3B-6666-482E-5899-BF4ABE11D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E8A0DF8-551F-97CE-32B1-6B4E35FDB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A2D78A4-EFD9-14EE-105F-85134B5AAB3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402344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6EC2DC-B8F3-331F-DD44-BA65DF518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B4F1E59-E45E-B1A5-5AD0-12752431D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D12511D-8349-945E-3019-259EAA41D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0FB9870-FDA3-2C93-3AD4-9F59D5454702}"/>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09983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C1C2F1-8B33-37B2-F916-5460EDD39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3E82810-ADF6-6CA8-889D-93E99D00C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9F34BC2-38A4-92F7-72A5-CFE964EC8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AF4A9DA-273F-69BD-81FC-8626B2878CAA}"/>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97501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322B8D-B2BD-FF42-2E96-E104138E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A920EE4-8BBE-9976-7F83-0ABF969C1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30A2D14-A94A-2948-005F-F1AA7BB82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D1FDDB6-310E-387F-A5C2-27CB9FAEF981}"/>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509153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AE9B10-084E-C94D-51DB-35B1FE9D1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26DED5F-6909-F9B3-016C-88FAC1A6C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E2ADD7B-3804-62B9-5644-200A0E78B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40EBE30-5D8D-90B5-2538-FD330F607047}"/>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35210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37557C-32B1-4BC4-DBED-797609551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B462B27-7A96-50E4-AC62-BCE8A1F1A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948C47C-534C-1C09-EDC7-2B4939362B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E810EDB-DAC1-6F5E-E158-97D592F0328A}"/>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52606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6F2E73-BCDA-4FB9-F0DC-39DA94646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F280E43-FC08-0426-0D68-50199801A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86668F6-380C-8DE4-C5FF-69BD43499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1B2A4A9-8452-AA33-856B-A55305787749}"/>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22748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533CD2B-F133-C240-1DEC-4D0424A4D65D}"/>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478089-2B8D-FF30-E654-CA083869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2A2D508-3268-9D75-9240-F52CC31A6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09B5336-93C0-DDFE-D9FA-8403A8E9C8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1DC3118-4096-1EAD-796D-188401E10E2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06850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D648360-EC3A-20EB-044B-92E5114BF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F18EBF5-B862-9A22-7896-48C91ECEA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1616EE3-4490-C6FE-4F87-51BFD14B6A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7CFD801-9E44-7B12-356D-9E3472CB5CC8}"/>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7267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AE8ABF-79F4-D7EF-68AC-A5FF11692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9D77929-22CC-9878-B6B2-92C77C429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2F643A9-B362-B2A9-2F14-299C924BF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5F587F7-EFA5-A2D2-7269-681597A0B372}"/>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36236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E949C9-1029-47C5-2446-31E7F8791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BD187C1-9873-200C-A113-4C3126997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BFB4E28-5B97-D1D2-D24D-E001264AF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A1CE93E-2346-053D-9B90-6B681E4395F0}"/>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81438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EEDDCDC-9D99-EE8A-58A0-092CEC3C6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BDD2839-DD54-1DEA-0BAE-FE88CC22C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FD4515A-7F3D-6E41-0A59-2BBC46A6E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E37B1E2E-83DC-CC99-FA25-5267074BB352}"/>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49069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A9E766-6BD1-4F6A-A6B4-90AF76091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E6630D5-85AA-821B-C533-612FAD7C8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D770015-7C22-F288-E753-BF3B84DA01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F2CE9D0-A113-CEC3-62B6-3B74135DDDC4}"/>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62530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D59809-8A02-4984-9F86-8070ABF2F6A6}"/>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739ECF-4486-4062-880E-60CC94E33E77}"/>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0488BA-3A77-43B4-A3C7-515F58EA7F91}"/>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958F51-0A55-4B74-9652-9FE2B54B935E}"/>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02C1CFB-3B86-487E-A228-5ABF5E691A2F}"/>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3AE455A-282E-4D38-BC11-CBF3FD1BB4F2}"/>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6" name="Footer Placeholder 5">
            <a:extLst>
              <a:ext uri="{FF2B5EF4-FFF2-40B4-BE49-F238E27FC236}">
                <a16:creationId xmlns:a16="http://schemas.microsoft.com/office/drawing/2014/main" xmlns=""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2F5E7B8-19DD-4A55-81A9-2D56B2405BE5}"/>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8" name="Footer Placeholder 7">
            <a:extLst>
              <a:ext uri="{FF2B5EF4-FFF2-40B4-BE49-F238E27FC236}">
                <a16:creationId xmlns:a16="http://schemas.microsoft.com/office/drawing/2014/main" xmlns=""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A65F71-CC1C-4531-B2A4-5566F8C71027}"/>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4" name="Footer Placeholder 3">
            <a:extLst>
              <a:ext uri="{FF2B5EF4-FFF2-40B4-BE49-F238E27FC236}">
                <a16:creationId xmlns:a16="http://schemas.microsoft.com/office/drawing/2014/main" xmlns=""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AA2583-F1C2-49EF-9EA3-1358454C87CB}"/>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3" name="Footer Placeholder 2">
            <a:extLst>
              <a:ext uri="{FF2B5EF4-FFF2-40B4-BE49-F238E27FC236}">
                <a16:creationId xmlns:a16="http://schemas.microsoft.com/office/drawing/2014/main" xmlns=""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266BB8-EF69-4CB9-87D8-3BE65741B5FE}"/>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6" name="Footer Placeholder 5">
            <a:extLst>
              <a:ext uri="{FF2B5EF4-FFF2-40B4-BE49-F238E27FC236}">
                <a16:creationId xmlns:a16="http://schemas.microsoft.com/office/drawing/2014/main" xmlns=""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52003B4-95E5-4CFA-B039-74F20540769D}"/>
              </a:ext>
            </a:extLst>
          </p:cNvPr>
          <p:cNvSpPr>
            <a:spLocks noGrp="1"/>
          </p:cNvSpPr>
          <p:nvPr>
            <p:ph type="dt" sz="half" idx="10"/>
          </p:nvPr>
        </p:nvSpPr>
        <p:spPr/>
        <p:txBody>
          <a:bodyPr/>
          <a:lstStyle/>
          <a:p>
            <a:fld id="{6A37264C-6AD2-4681-A800-FAD0AF653D81}" type="datetimeFigureOut">
              <a:rPr lang="en-US" smtClean="0"/>
              <a:t>1/10/2026</a:t>
            </a:fld>
            <a:endParaRPr lang="en-US"/>
          </a:p>
        </p:txBody>
      </p:sp>
      <p:sp>
        <p:nvSpPr>
          <p:cNvPr id="6" name="Footer Placeholder 5">
            <a:extLst>
              <a:ext uri="{FF2B5EF4-FFF2-40B4-BE49-F238E27FC236}">
                <a16:creationId xmlns:a16="http://schemas.microsoft.com/office/drawing/2014/main" xmlns=""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1/10/2026</a:t>
            </a:fld>
            <a:endParaRPr lang="en-US"/>
          </a:p>
        </p:txBody>
      </p:sp>
      <p:sp>
        <p:nvSpPr>
          <p:cNvPr id="5" name="Footer Placeholder 4">
            <a:extLst>
              <a:ext uri="{FF2B5EF4-FFF2-40B4-BE49-F238E27FC236}">
                <a16:creationId xmlns:a16="http://schemas.microsoft.com/office/drawing/2014/main" xmlns=""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ownloads\WhatsApp Image 2026-01-03 at 20.07.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4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9C0A08-9E76-2FCF-C361-8FE6B58DAEA2}"/>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67DBFE29-529C-0C1D-A783-64F5AF15FC6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14C71BA1-2161-AB0F-6633-3AE1EF73973A}"/>
              </a:ext>
            </a:extLst>
          </p:cNvPr>
          <p:cNvSpPr txBox="1"/>
          <p:nvPr/>
        </p:nvSpPr>
        <p:spPr>
          <a:xfrm>
            <a:off x="157426" y="324448"/>
            <a:ext cx="7337655" cy="5826210"/>
          </a:xfrm>
          <a:prstGeom prst="rect">
            <a:avLst/>
          </a:prstGeom>
          <a:noFill/>
        </p:spPr>
        <p:txBody>
          <a:bodyPr wrap="square" rtlCol="0">
            <a:spAutoFit/>
          </a:bodyPr>
          <a:lstStyle/>
          <a:p>
            <a:r>
              <a:rPr lang="en-US" sz="5400" b="1" dirty="0" smtClean="0">
                <a:solidFill>
                  <a:schemeClr val="bg1"/>
                </a:solidFill>
              </a:rPr>
              <a:t>ISAIAH 60:22</a:t>
            </a:r>
            <a:endParaRPr lang="en-US" sz="5400" dirty="0" smtClean="0">
              <a:solidFill>
                <a:schemeClr val="bg1"/>
              </a:solidFill>
            </a:endParaRPr>
          </a:p>
          <a:p>
            <a:r>
              <a:rPr lang="en-US" sz="5400" b="1" dirty="0" smtClean="0">
                <a:solidFill>
                  <a:schemeClr val="bg1"/>
                </a:solidFill>
              </a:rPr>
              <a:t>A </a:t>
            </a:r>
            <a:r>
              <a:rPr lang="en-US" sz="5400" b="1" dirty="0">
                <a:solidFill>
                  <a:schemeClr val="bg1"/>
                </a:solidFill>
              </a:rPr>
              <a:t>little one shall become a thousand, And a small one a strong nation. I, the </a:t>
            </a:r>
            <a:r>
              <a:rPr lang="en-US" sz="5400" b="1" cap="small" dirty="0">
                <a:solidFill>
                  <a:schemeClr val="bg1"/>
                </a:solidFill>
              </a:rPr>
              <a:t>Lord</a:t>
            </a:r>
            <a:r>
              <a:rPr lang="en-US" sz="5400" b="1" dirty="0">
                <a:solidFill>
                  <a:schemeClr val="bg1"/>
                </a:solidFill>
              </a:rPr>
              <a:t>, will hasten it in its time.”</a:t>
            </a:r>
            <a:endParaRPr lang="en-US" sz="5400" dirty="0">
              <a:solidFill>
                <a:schemeClr val="bg1"/>
              </a:solidFill>
            </a:endParaRPr>
          </a:p>
          <a:p>
            <a:pPr>
              <a:lnSpc>
                <a:spcPct val="90000"/>
              </a:lnSpc>
            </a:pPr>
            <a:endParaRPr lang="en-US" sz="5400" dirty="0">
              <a:solidFill>
                <a:schemeClr val="bg1"/>
              </a:solidFill>
            </a:endParaRPr>
          </a:p>
        </p:txBody>
      </p:sp>
    </p:spTree>
    <p:extLst>
      <p:ext uri="{BB962C8B-B14F-4D97-AF65-F5344CB8AC3E}">
        <p14:creationId xmlns:p14="http://schemas.microsoft.com/office/powerpoint/2010/main" val="215921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B6B177-BAD5-BF7B-237B-011227FE0ED7}"/>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4F8C9F14-3C7F-F132-A045-706E814E5C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9F5B723D-6979-34C5-DE20-DF90AA75EF79}"/>
              </a:ext>
            </a:extLst>
          </p:cNvPr>
          <p:cNvSpPr txBox="1"/>
          <p:nvPr/>
        </p:nvSpPr>
        <p:spPr>
          <a:xfrm>
            <a:off x="254833" y="956006"/>
            <a:ext cx="7030387" cy="6130909"/>
          </a:xfrm>
          <a:prstGeom prst="rect">
            <a:avLst/>
          </a:prstGeom>
          <a:noFill/>
        </p:spPr>
        <p:txBody>
          <a:bodyPr wrap="square" rtlCol="0">
            <a:spAutoFit/>
          </a:bodyPr>
          <a:lstStyle/>
          <a:p>
            <a:pPr marL="571500" lvl="0" indent="-571500">
              <a:buFont typeface="Wingdings" pitchFamily="2" charset="2"/>
              <a:buChar char="Ø"/>
            </a:pPr>
            <a:r>
              <a:rPr lang="en-US" sz="3600" b="1" dirty="0" smtClean="0">
                <a:solidFill>
                  <a:schemeClr val="bg1"/>
                </a:solidFill>
              </a:rPr>
              <a:t>FULFILLMENT OF PROMISES: </a:t>
            </a:r>
            <a:endParaRPr lang="en-US" sz="3600" dirty="0" smtClean="0">
              <a:solidFill>
                <a:schemeClr val="bg1"/>
              </a:solidFill>
            </a:endParaRPr>
          </a:p>
          <a:p>
            <a:pPr marL="569913"/>
            <a:r>
              <a:rPr lang="en-US" sz="3600" dirty="0" smtClean="0">
                <a:solidFill>
                  <a:schemeClr val="bg1"/>
                </a:solidFill>
              </a:rPr>
              <a:t>God </a:t>
            </a:r>
            <a:r>
              <a:rPr lang="en-US" sz="3600" dirty="0">
                <a:solidFill>
                  <a:schemeClr val="bg1"/>
                </a:solidFill>
              </a:rPr>
              <a:t>kept His word, fulfilling promises made to Abraham and his descendants over </a:t>
            </a:r>
            <a:r>
              <a:rPr lang="en-US" sz="3600" dirty="0" smtClean="0">
                <a:solidFill>
                  <a:schemeClr val="bg1"/>
                </a:solidFill>
              </a:rPr>
              <a:t>generations.</a:t>
            </a:r>
            <a:endParaRPr lang="en-US" sz="3600" dirty="0">
              <a:solidFill>
                <a:schemeClr val="bg1"/>
              </a:solidFill>
            </a:endParaRPr>
          </a:p>
          <a:p>
            <a:pPr marL="571500" lvl="0" indent="-571500">
              <a:buFont typeface="Wingdings" pitchFamily="2" charset="2"/>
              <a:buChar char="Ø"/>
            </a:pPr>
            <a:r>
              <a:rPr lang="en-US" sz="3600" b="1" dirty="0" smtClean="0">
                <a:solidFill>
                  <a:schemeClr val="bg1"/>
                </a:solidFill>
              </a:rPr>
              <a:t>GOD'S FAITHFULNESS: </a:t>
            </a:r>
            <a:endParaRPr lang="en-US" sz="3600" dirty="0" smtClean="0">
              <a:solidFill>
                <a:schemeClr val="bg1"/>
              </a:solidFill>
            </a:endParaRPr>
          </a:p>
          <a:p>
            <a:pPr marL="569913"/>
            <a:r>
              <a:rPr lang="en-US" sz="3600" dirty="0" smtClean="0">
                <a:solidFill>
                  <a:schemeClr val="bg1"/>
                </a:solidFill>
              </a:rPr>
              <a:t>God's </a:t>
            </a:r>
            <a:r>
              <a:rPr lang="en-US" sz="3600" dirty="0">
                <a:solidFill>
                  <a:schemeClr val="bg1"/>
                </a:solidFill>
              </a:rPr>
              <a:t>trustworthy character and His ability to deliver on His promises, even when His people struggled.</a:t>
            </a:r>
          </a:p>
          <a:p>
            <a:pPr>
              <a:lnSpc>
                <a:spcPct val="90000"/>
              </a:lnSpc>
            </a:pPr>
            <a:endParaRPr lang="en-US" sz="3600" dirty="0">
              <a:solidFill>
                <a:schemeClr val="bg1"/>
              </a:solidFill>
            </a:endParaRPr>
          </a:p>
        </p:txBody>
      </p:sp>
      <p:sp>
        <p:nvSpPr>
          <p:cNvPr id="2" name="Rectangle 1"/>
          <p:cNvSpPr/>
          <p:nvPr/>
        </p:nvSpPr>
        <p:spPr>
          <a:xfrm>
            <a:off x="515548" y="321251"/>
            <a:ext cx="7699062" cy="769441"/>
          </a:xfrm>
          <a:prstGeom prst="rect">
            <a:avLst/>
          </a:prstGeom>
        </p:spPr>
        <p:txBody>
          <a:bodyPr wrap="square">
            <a:spAutoFit/>
          </a:bodyPr>
          <a:lstStyle/>
          <a:p>
            <a:r>
              <a:rPr lang="en-US" sz="4400" b="1" dirty="0" smtClean="0">
                <a:solidFill>
                  <a:srgbClr val="FFFF00"/>
                </a:solidFill>
              </a:rPr>
              <a:t>KEY THEMES IN JOSHUA 21:45:</a:t>
            </a:r>
            <a:endParaRPr lang="en-US" sz="4400" dirty="0">
              <a:solidFill>
                <a:srgbClr val="FFFF00"/>
              </a:solidFill>
            </a:endParaRPr>
          </a:p>
        </p:txBody>
      </p:sp>
    </p:spTree>
    <p:extLst>
      <p:ext uri="{BB962C8B-B14F-4D97-AF65-F5344CB8AC3E}">
        <p14:creationId xmlns:p14="http://schemas.microsoft.com/office/powerpoint/2010/main" val="314541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4BD89D-9ECD-A4E3-290E-65BF2CE26BD9}"/>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15321E6A-D77C-E4A3-DE3D-0DCEA3B03A6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221AE02F-4AEF-6D1D-499C-EDF561E52181}"/>
              </a:ext>
            </a:extLst>
          </p:cNvPr>
          <p:cNvSpPr txBox="1"/>
          <p:nvPr/>
        </p:nvSpPr>
        <p:spPr>
          <a:xfrm>
            <a:off x="453264" y="644263"/>
            <a:ext cx="6672198" cy="5570756"/>
          </a:xfrm>
          <a:prstGeom prst="rect">
            <a:avLst/>
          </a:prstGeom>
          <a:noFill/>
        </p:spPr>
        <p:txBody>
          <a:bodyPr wrap="square" rtlCol="0">
            <a:spAutoFit/>
          </a:bodyPr>
          <a:lstStyle/>
          <a:p>
            <a:pPr marL="571500" lvl="0" indent="-571500">
              <a:buFont typeface="Wingdings" pitchFamily="2" charset="2"/>
              <a:buChar char="Ø"/>
            </a:pPr>
            <a:r>
              <a:rPr lang="en-US" sz="4000" b="1" dirty="0" smtClean="0">
                <a:solidFill>
                  <a:schemeClr val="bg1"/>
                </a:solidFill>
              </a:rPr>
              <a:t>PROVISION &amp; VICTORY: </a:t>
            </a:r>
            <a:endParaRPr lang="en-US" sz="4000" dirty="0" smtClean="0">
              <a:solidFill>
                <a:schemeClr val="bg1"/>
              </a:solidFill>
            </a:endParaRPr>
          </a:p>
          <a:p>
            <a:pPr marL="630238" indent="-60325"/>
            <a:r>
              <a:rPr lang="en-US" sz="4000" dirty="0" smtClean="0">
                <a:solidFill>
                  <a:schemeClr val="bg1"/>
                </a:solidFill>
              </a:rPr>
              <a:t>It </a:t>
            </a:r>
            <a:r>
              <a:rPr lang="en-US" sz="4000" dirty="0">
                <a:solidFill>
                  <a:schemeClr val="bg1"/>
                </a:solidFill>
              </a:rPr>
              <a:t>concludes the account of Israel taking possession of the land, showing God's provision, granting them rest, and handing their enemies over to them. </a:t>
            </a:r>
          </a:p>
          <a:p>
            <a:r>
              <a:rPr lang="en-US" sz="4000" dirty="0">
                <a:solidFill>
                  <a:schemeClr val="bg1"/>
                </a:solidFill>
              </a:rPr>
              <a:t> </a:t>
            </a:r>
          </a:p>
          <a:p>
            <a:pPr>
              <a:lnSpc>
                <a:spcPct val="90000"/>
              </a:lnSpc>
            </a:pPr>
            <a:endParaRPr lang="en-IN" sz="4000" b="1" dirty="0">
              <a:solidFill>
                <a:schemeClr val="bg1"/>
              </a:solidFill>
            </a:endParaRPr>
          </a:p>
        </p:txBody>
      </p:sp>
    </p:spTree>
    <p:extLst>
      <p:ext uri="{BB962C8B-B14F-4D97-AF65-F5344CB8AC3E}">
        <p14:creationId xmlns:p14="http://schemas.microsoft.com/office/powerpoint/2010/main" val="264896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D34699-C7F5-4B73-7079-9AFAF51E1E9D}"/>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16EEBDEA-C460-FE22-C4F4-EBF29C74F21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D5338B12-E848-D514-CF87-0534F56F2E4B}"/>
              </a:ext>
            </a:extLst>
          </p:cNvPr>
          <p:cNvSpPr txBox="1"/>
          <p:nvPr/>
        </p:nvSpPr>
        <p:spPr>
          <a:xfrm>
            <a:off x="257022" y="825113"/>
            <a:ext cx="6642972" cy="6617196"/>
          </a:xfrm>
          <a:prstGeom prst="rect">
            <a:avLst/>
          </a:prstGeom>
          <a:noFill/>
        </p:spPr>
        <p:txBody>
          <a:bodyPr wrap="square" rtlCol="0">
            <a:spAutoFit/>
          </a:bodyPr>
          <a:lstStyle/>
          <a:p>
            <a:pPr marL="571500" indent="-571500">
              <a:buFont typeface="Wingdings" pitchFamily="2" charset="2"/>
              <a:buChar char="Ø"/>
            </a:pPr>
            <a:r>
              <a:rPr lang="en-US" sz="4000" dirty="0">
                <a:solidFill>
                  <a:schemeClr val="bg1"/>
                </a:solidFill>
              </a:rPr>
              <a:t>Prophecy is not fulfilled by excitement but by endurance. </a:t>
            </a:r>
            <a:endParaRPr lang="en-US" sz="4000" dirty="0" smtClean="0">
              <a:solidFill>
                <a:schemeClr val="bg1"/>
              </a:solidFill>
            </a:endParaRPr>
          </a:p>
          <a:p>
            <a:endParaRPr lang="en-US" sz="4000" dirty="0">
              <a:solidFill>
                <a:schemeClr val="bg1"/>
              </a:solidFill>
            </a:endParaRPr>
          </a:p>
          <a:p>
            <a:pPr marL="571500" indent="-571500">
              <a:buFont typeface="Wingdings" pitchFamily="2" charset="2"/>
              <a:buChar char="Ø"/>
            </a:pPr>
            <a:r>
              <a:rPr lang="en-US" sz="4000" dirty="0">
                <a:solidFill>
                  <a:schemeClr val="bg1"/>
                </a:solidFill>
              </a:rPr>
              <a:t>Many start with revelation but stop at responsibility</a:t>
            </a:r>
            <a:r>
              <a:rPr lang="en-US" sz="4000" dirty="0" smtClean="0">
                <a:solidFill>
                  <a:schemeClr val="bg1"/>
                </a:solidFill>
              </a:rPr>
              <a:t>.</a:t>
            </a:r>
          </a:p>
          <a:p>
            <a:r>
              <a:rPr lang="en-US" sz="4000" dirty="0" smtClean="0">
                <a:solidFill>
                  <a:schemeClr val="bg1"/>
                </a:solidFill>
              </a:rPr>
              <a:t> </a:t>
            </a:r>
          </a:p>
          <a:p>
            <a:pPr marL="571500" indent="-571500">
              <a:lnSpc>
                <a:spcPct val="90000"/>
              </a:lnSpc>
              <a:buFont typeface="Wingdings" pitchFamily="2" charset="2"/>
              <a:buChar char="Ø"/>
            </a:pPr>
            <a:r>
              <a:rPr lang="en-US" sz="4000" dirty="0" smtClean="0">
                <a:solidFill>
                  <a:schemeClr val="bg1"/>
                </a:solidFill>
              </a:rPr>
              <a:t>Possession </a:t>
            </a:r>
            <a:r>
              <a:rPr lang="en-US" sz="4000" dirty="0">
                <a:solidFill>
                  <a:schemeClr val="bg1"/>
                </a:solidFill>
              </a:rPr>
              <a:t>requires patience, obedience, and consistency. </a:t>
            </a:r>
          </a:p>
          <a:p>
            <a:pPr>
              <a:lnSpc>
                <a:spcPct val="90000"/>
              </a:lnSpc>
            </a:pPr>
            <a:endParaRPr lang="en-US" sz="4000" dirty="0">
              <a:solidFill>
                <a:schemeClr val="bg1"/>
              </a:solidFill>
            </a:endParaRPr>
          </a:p>
        </p:txBody>
      </p:sp>
      <p:sp>
        <p:nvSpPr>
          <p:cNvPr id="2" name="Rectangle 1"/>
          <p:cNvSpPr/>
          <p:nvPr/>
        </p:nvSpPr>
        <p:spPr>
          <a:xfrm>
            <a:off x="257022" y="117227"/>
            <a:ext cx="5259359" cy="707886"/>
          </a:xfrm>
          <a:prstGeom prst="rect">
            <a:avLst/>
          </a:prstGeom>
        </p:spPr>
        <p:txBody>
          <a:bodyPr wrap="square">
            <a:spAutoFit/>
          </a:bodyPr>
          <a:lstStyle/>
          <a:p>
            <a:r>
              <a:rPr lang="en-US" sz="4000" b="1" dirty="0">
                <a:solidFill>
                  <a:srgbClr val="FFFF00"/>
                </a:solidFill>
              </a:rPr>
              <a:t>TEACHING / INSIGHT</a:t>
            </a:r>
            <a:r>
              <a:rPr lang="en-US" sz="4000" dirty="0">
                <a:solidFill>
                  <a:srgbClr val="FFFF00"/>
                </a:solidFill>
              </a:rPr>
              <a:t> </a:t>
            </a:r>
          </a:p>
        </p:txBody>
      </p:sp>
    </p:spTree>
    <p:extLst>
      <p:ext uri="{BB962C8B-B14F-4D97-AF65-F5344CB8AC3E}">
        <p14:creationId xmlns:p14="http://schemas.microsoft.com/office/powerpoint/2010/main" val="351607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30AAF-DEA5-53F8-D8A6-5EDA26BD5D8B}"/>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B8E7BF77-421F-18E9-924A-28F03931172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B26D9AA4-B3E3-0F42-D512-33B21D0E8B6B}"/>
              </a:ext>
            </a:extLst>
          </p:cNvPr>
          <p:cNvSpPr txBox="1"/>
          <p:nvPr/>
        </p:nvSpPr>
        <p:spPr>
          <a:xfrm>
            <a:off x="463471" y="671224"/>
            <a:ext cx="6536935" cy="6740307"/>
          </a:xfrm>
          <a:prstGeom prst="rect">
            <a:avLst/>
          </a:prstGeom>
          <a:noFill/>
        </p:spPr>
        <p:txBody>
          <a:bodyPr wrap="square" rtlCol="0">
            <a:spAutoFit/>
          </a:bodyPr>
          <a:lstStyle/>
          <a:p>
            <a:pPr marL="571500" indent="-571500">
              <a:lnSpc>
                <a:spcPct val="90000"/>
              </a:lnSpc>
              <a:buFont typeface="Wingdings" pitchFamily="2" charset="2"/>
              <a:buChar char="Ø"/>
            </a:pPr>
            <a:r>
              <a:rPr lang="en-US" sz="4000" dirty="0">
                <a:solidFill>
                  <a:schemeClr val="bg1"/>
                </a:solidFill>
              </a:rPr>
              <a:t>God is faithful, but fulfillment follows order</a:t>
            </a:r>
            <a:r>
              <a:rPr lang="en-US" sz="4000" dirty="0" smtClean="0">
                <a:solidFill>
                  <a:schemeClr val="bg1"/>
                </a:solidFill>
              </a:rPr>
              <a:t>.</a:t>
            </a:r>
          </a:p>
          <a:p>
            <a:pPr>
              <a:lnSpc>
                <a:spcPct val="90000"/>
              </a:lnSpc>
            </a:pPr>
            <a:endParaRPr lang="en-US" sz="4000" dirty="0" smtClean="0">
              <a:solidFill>
                <a:schemeClr val="bg1"/>
              </a:solidFill>
            </a:endParaRPr>
          </a:p>
          <a:p>
            <a:pPr marL="571500" indent="-571500">
              <a:lnSpc>
                <a:spcPct val="90000"/>
              </a:lnSpc>
              <a:buFont typeface="Wingdings" pitchFamily="2" charset="2"/>
              <a:buChar char="Ø"/>
            </a:pPr>
            <a:r>
              <a:rPr lang="en-US" sz="4000" dirty="0">
                <a:solidFill>
                  <a:schemeClr val="bg1"/>
                </a:solidFill>
              </a:rPr>
              <a:t>Prophecy gives you the promise, but obedience gives you the possession</a:t>
            </a:r>
            <a:r>
              <a:rPr lang="en-US" sz="4000" dirty="0" smtClean="0">
                <a:solidFill>
                  <a:schemeClr val="bg1"/>
                </a:solidFill>
              </a:rPr>
              <a:t>.</a:t>
            </a:r>
          </a:p>
          <a:p>
            <a:pPr>
              <a:lnSpc>
                <a:spcPct val="90000"/>
              </a:lnSpc>
            </a:pPr>
            <a:endParaRPr lang="en-US" sz="4000" dirty="0" smtClean="0">
              <a:solidFill>
                <a:schemeClr val="bg1"/>
              </a:solidFill>
            </a:endParaRPr>
          </a:p>
          <a:p>
            <a:pPr marL="571500" indent="-571500">
              <a:lnSpc>
                <a:spcPct val="90000"/>
              </a:lnSpc>
              <a:buFont typeface="Wingdings" pitchFamily="2" charset="2"/>
              <a:buChar char="Ø"/>
            </a:pPr>
            <a:r>
              <a:rPr lang="en-US" sz="4000" dirty="0">
                <a:solidFill>
                  <a:schemeClr val="bg1"/>
                </a:solidFill>
              </a:rPr>
              <a:t>Israel heard the promise in Exodus but possessed it in Joshua.</a:t>
            </a:r>
          </a:p>
          <a:p>
            <a:pPr>
              <a:lnSpc>
                <a:spcPct val="90000"/>
              </a:lnSpc>
            </a:pPr>
            <a:endParaRPr lang="en-US" sz="4000" dirty="0" smtClean="0">
              <a:solidFill>
                <a:schemeClr val="bg1"/>
              </a:solidFill>
            </a:endParaRPr>
          </a:p>
          <a:p>
            <a:pPr marL="571500" indent="-571500">
              <a:lnSpc>
                <a:spcPct val="90000"/>
              </a:lnSpc>
              <a:buFont typeface="Wingdings" pitchFamily="2" charset="2"/>
              <a:buChar char="Ø"/>
            </a:pPr>
            <a:endParaRPr lang="en-IN" sz="4000" b="1" dirty="0">
              <a:solidFill>
                <a:schemeClr val="bg1"/>
              </a:solidFill>
            </a:endParaRPr>
          </a:p>
        </p:txBody>
      </p:sp>
    </p:spTree>
    <p:extLst>
      <p:ext uri="{BB962C8B-B14F-4D97-AF65-F5344CB8AC3E}">
        <p14:creationId xmlns:p14="http://schemas.microsoft.com/office/powerpoint/2010/main" val="303848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597D56-3521-1653-F661-358F7DE41EC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D76EEFBD-B0BB-CADE-5B79-221EFF24A94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EF190B43-AA34-99A7-3F7C-7B0B4245DB8C}"/>
              </a:ext>
            </a:extLst>
          </p:cNvPr>
          <p:cNvSpPr txBox="1"/>
          <p:nvPr/>
        </p:nvSpPr>
        <p:spPr>
          <a:xfrm>
            <a:off x="20" y="207220"/>
            <a:ext cx="7674944" cy="6444841"/>
          </a:xfrm>
          <a:prstGeom prst="rect">
            <a:avLst/>
          </a:prstGeom>
          <a:noFill/>
        </p:spPr>
        <p:txBody>
          <a:bodyPr wrap="square" rtlCol="0">
            <a:spAutoFit/>
          </a:bodyPr>
          <a:lstStyle/>
          <a:p>
            <a:pPr marL="571500" indent="-571500">
              <a:buFont typeface="Wingdings" pitchFamily="2" charset="2"/>
              <a:buChar char="Ø"/>
            </a:pPr>
            <a:r>
              <a:rPr lang="en-US" sz="4800" dirty="0">
                <a:solidFill>
                  <a:schemeClr val="bg1"/>
                </a:solidFill>
              </a:rPr>
              <a:t>In evil times, many quit too early. </a:t>
            </a:r>
          </a:p>
          <a:p>
            <a:pPr marL="571500" indent="-571500">
              <a:buFont typeface="Wingdings" pitchFamily="2" charset="2"/>
              <a:buChar char="Ø"/>
            </a:pPr>
            <a:r>
              <a:rPr lang="en-US" sz="4800" dirty="0">
                <a:solidFill>
                  <a:schemeClr val="bg1"/>
                </a:solidFill>
              </a:rPr>
              <a:t>Abraham waited, Joseph endured, and David matured. </a:t>
            </a:r>
          </a:p>
          <a:p>
            <a:pPr marL="571500" indent="-571500">
              <a:lnSpc>
                <a:spcPct val="90000"/>
              </a:lnSpc>
              <a:buFont typeface="Wingdings" pitchFamily="2" charset="2"/>
              <a:buChar char="Ø"/>
            </a:pPr>
            <a:r>
              <a:rPr lang="en-US" sz="4800" dirty="0" smtClean="0">
                <a:solidFill>
                  <a:schemeClr val="bg1"/>
                </a:solidFill>
              </a:rPr>
              <a:t>God </a:t>
            </a:r>
            <a:r>
              <a:rPr lang="en-US" sz="4800" dirty="0">
                <a:solidFill>
                  <a:schemeClr val="bg1"/>
                </a:solidFill>
              </a:rPr>
              <a:t>does not rush destinies; He prepares vessels.</a:t>
            </a:r>
          </a:p>
          <a:p>
            <a:pPr>
              <a:lnSpc>
                <a:spcPct val="90000"/>
              </a:lnSpc>
            </a:pPr>
            <a:endParaRPr lang="en-IN" sz="4800" b="1" dirty="0">
              <a:solidFill>
                <a:schemeClr val="bg1"/>
              </a:solidFill>
            </a:endParaRPr>
          </a:p>
        </p:txBody>
      </p:sp>
    </p:spTree>
    <p:extLst>
      <p:ext uri="{BB962C8B-B14F-4D97-AF65-F5344CB8AC3E}">
        <p14:creationId xmlns:p14="http://schemas.microsoft.com/office/powerpoint/2010/main" val="184661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E06A26-4357-D778-FBCD-1227C0D44009}"/>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FEFB9B06-A648-36EE-E907-40671073D31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98FE0B55-517A-39EB-F377-29FC2ABEB7D9}"/>
              </a:ext>
            </a:extLst>
          </p:cNvPr>
          <p:cNvSpPr txBox="1"/>
          <p:nvPr/>
        </p:nvSpPr>
        <p:spPr>
          <a:xfrm>
            <a:off x="559494" y="1803939"/>
            <a:ext cx="6642972" cy="3250121"/>
          </a:xfrm>
          <a:prstGeom prst="rect">
            <a:avLst/>
          </a:prstGeom>
          <a:noFill/>
        </p:spPr>
        <p:txBody>
          <a:bodyPr wrap="square" rtlCol="0">
            <a:spAutoFit/>
          </a:bodyPr>
          <a:lstStyle/>
          <a:p>
            <a:pPr>
              <a:lnSpc>
                <a:spcPct val="90000"/>
              </a:lnSpc>
            </a:pPr>
            <a:r>
              <a:rPr lang="en-US" sz="3600" dirty="0">
                <a:solidFill>
                  <a:schemeClr val="bg1"/>
                </a:solidFill>
              </a:rPr>
              <a:t>Exodus 35:10,20,21,26</a:t>
            </a:r>
          </a:p>
          <a:p>
            <a:pPr>
              <a:lnSpc>
                <a:spcPct val="90000"/>
              </a:lnSpc>
            </a:pPr>
            <a:r>
              <a:rPr lang="en-US" sz="3200" dirty="0">
                <a:solidFill>
                  <a:schemeClr val="bg1"/>
                </a:solidFill>
              </a:rPr>
              <a:t>10 'All who are gifted artisans among you shall come and make all that the LORD has commanded: </a:t>
            </a:r>
          </a:p>
          <a:p>
            <a:pPr>
              <a:lnSpc>
                <a:spcPct val="90000"/>
              </a:lnSpc>
            </a:pPr>
            <a:r>
              <a:rPr lang="en-US" sz="3200" dirty="0">
                <a:solidFill>
                  <a:schemeClr val="bg1"/>
                </a:solidFill>
              </a:rPr>
              <a:t>20 And all the congregation of the children of Israel departed from the presence of Moses. </a:t>
            </a:r>
          </a:p>
        </p:txBody>
      </p:sp>
    </p:spTree>
    <p:extLst>
      <p:ext uri="{BB962C8B-B14F-4D97-AF65-F5344CB8AC3E}">
        <p14:creationId xmlns:p14="http://schemas.microsoft.com/office/powerpoint/2010/main" val="238179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B0BA14-73D5-ED97-D006-00B1C18054AB}"/>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E32D9787-2001-C16A-8B5D-05D9784F604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0" y="1282"/>
            <a:ext cx="12191980" cy="6856718"/>
          </a:xfrm>
          <a:prstGeom prst="rect">
            <a:avLst/>
          </a:prstGeom>
        </p:spPr>
      </p:pic>
      <p:sp>
        <p:nvSpPr>
          <p:cNvPr id="5" name="TextBox 4">
            <a:extLst>
              <a:ext uri="{FF2B5EF4-FFF2-40B4-BE49-F238E27FC236}">
                <a16:creationId xmlns:a16="http://schemas.microsoft.com/office/drawing/2014/main" xmlns="" id="{E8C8C01C-9A98-6E29-CE9E-65F89F4D6EF5}"/>
              </a:ext>
            </a:extLst>
          </p:cNvPr>
          <p:cNvSpPr txBox="1"/>
          <p:nvPr/>
        </p:nvSpPr>
        <p:spPr>
          <a:xfrm>
            <a:off x="269820" y="1184113"/>
            <a:ext cx="7225259" cy="6063198"/>
          </a:xfrm>
          <a:prstGeom prst="rect">
            <a:avLst/>
          </a:prstGeom>
          <a:noFill/>
        </p:spPr>
        <p:txBody>
          <a:bodyPr wrap="square" rtlCol="0">
            <a:spAutoFit/>
          </a:bodyPr>
          <a:lstStyle/>
          <a:p>
            <a:pPr marL="787400" indent="-742950">
              <a:buFont typeface="+mj-lt"/>
              <a:buAutoNum type="arabicPeriod"/>
            </a:pPr>
            <a:r>
              <a:rPr lang="en-US" sz="4000" b="1" dirty="0" smtClean="0">
                <a:solidFill>
                  <a:schemeClr val="bg1"/>
                </a:solidFill>
              </a:rPr>
              <a:t>Prophecy </a:t>
            </a:r>
            <a:r>
              <a:rPr lang="en-US" sz="4000" b="1" dirty="0">
                <a:solidFill>
                  <a:schemeClr val="bg1"/>
                </a:solidFill>
              </a:rPr>
              <a:t>finds fulfillment through </a:t>
            </a:r>
            <a:r>
              <a:rPr lang="en-US" sz="4000" b="1" dirty="0" smtClean="0">
                <a:solidFill>
                  <a:schemeClr val="bg1"/>
                </a:solidFill>
              </a:rPr>
              <a:t>obedience</a:t>
            </a:r>
          </a:p>
          <a:p>
            <a:pPr algn="ctr"/>
            <a:r>
              <a:rPr lang="en-US" sz="3600" b="1" dirty="0">
                <a:solidFill>
                  <a:srgbClr val="FFFF00"/>
                </a:solidFill>
              </a:rPr>
              <a:t>Deuteronomy 28:1</a:t>
            </a:r>
            <a:endParaRPr lang="en-US" sz="3600" dirty="0">
              <a:solidFill>
                <a:srgbClr val="FFFF00"/>
              </a:solidFill>
            </a:endParaRPr>
          </a:p>
          <a:p>
            <a:pPr algn="just"/>
            <a:r>
              <a:rPr lang="en-US" sz="3200" b="1" dirty="0">
                <a:solidFill>
                  <a:schemeClr val="bg1"/>
                </a:solidFill>
              </a:rPr>
              <a:t>“Now it shall come to pass, if you diligently obey the voice of the </a:t>
            </a:r>
            <a:r>
              <a:rPr lang="en-US" sz="3200" b="1" cap="small" dirty="0">
                <a:solidFill>
                  <a:schemeClr val="bg1"/>
                </a:solidFill>
              </a:rPr>
              <a:t>Lord</a:t>
            </a:r>
            <a:r>
              <a:rPr lang="en-US" sz="3200" b="1" dirty="0">
                <a:solidFill>
                  <a:schemeClr val="bg1"/>
                </a:solidFill>
              </a:rPr>
              <a:t> your God, to observe carefully all His commandments which I command you today, that the </a:t>
            </a:r>
            <a:r>
              <a:rPr lang="en-US" sz="3200" b="1" cap="small" dirty="0">
                <a:solidFill>
                  <a:schemeClr val="bg1"/>
                </a:solidFill>
              </a:rPr>
              <a:t>Lord</a:t>
            </a:r>
            <a:r>
              <a:rPr lang="en-US" sz="3200" b="1" dirty="0">
                <a:solidFill>
                  <a:schemeClr val="bg1"/>
                </a:solidFill>
              </a:rPr>
              <a:t> your God will set you high above all nations of the earth. </a:t>
            </a:r>
            <a:endParaRPr lang="en-US" sz="3200" dirty="0">
              <a:solidFill>
                <a:schemeClr val="bg1"/>
              </a:solidFill>
            </a:endParaRPr>
          </a:p>
          <a:p>
            <a:pPr marL="44450"/>
            <a:endParaRPr lang="en-US" sz="4000" dirty="0">
              <a:solidFill>
                <a:schemeClr val="bg1"/>
              </a:solidFill>
            </a:endParaRPr>
          </a:p>
          <a:p>
            <a:endParaRPr lang="en-US" sz="4000" dirty="0">
              <a:solidFill>
                <a:schemeClr val="bg1"/>
              </a:solidFill>
            </a:endParaRPr>
          </a:p>
        </p:txBody>
      </p:sp>
      <p:sp>
        <p:nvSpPr>
          <p:cNvPr id="2" name="Rectangle 1"/>
          <p:cNvSpPr/>
          <p:nvPr/>
        </p:nvSpPr>
        <p:spPr>
          <a:xfrm>
            <a:off x="269821" y="426183"/>
            <a:ext cx="7485767" cy="646331"/>
          </a:xfrm>
          <a:prstGeom prst="rect">
            <a:avLst/>
          </a:prstGeom>
        </p:spPr>
        <p:txBody>
          <a:bodyPr wrap="none">
            <a:spAutoFit/>
          </a:bodyPr>
          <a:lstStyle/>
          <a:p>
            <a:r>
              <a:rPr lang="en-US" sz="3600" b="1" dirty="0" smtClean="0">
                <a:solidFill>
                  <a:srgbClr val="FFFF00"/>
                </a:solidFill>
              </a:rPr>
              <a:t>REVELATION KEYS (WITH SCRIPTURES)</a:t>
            </a:r>
            <a:endParaRPr lang="en-US" sz="3600" b="1" dirty="0">
              <a:solidFill>
                <a:srgbClr val="FFFF00"/>
              </a:solidFill>
            </a:endParaRPr>
          </a:p>
        </p:txBody>
      </p:sp>
    </p:spTree>
    <p:extLst>
      <p:ext uri="{BB962C8B-B14F-4D97-AF65-F5344CB8AC3E}">
        <p14:creationId xmlns:p14="http://schemas.microsoft.com/office/powerpoint/2010/main" val="312452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D3BB9E-292C-9E59-0063-AEC02D5EF87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DD63B8AC-40AA-1DD9-77DB-D8D8D892340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01B6EBA7-10B3-0306-119D-9D483E2E436A}"/>
              </a:ext>
            </a:extLst>
          </p:cNvPr>
          <p:cNvSpPr txBox="1"/>
          <p:nvPr/>
        </p:nvSpPr>
        <p:spPr>
          <a:xfrm>
            <a:off x="500699" y="1171434"/>
            <a:ext cx="6146104" cy="4413516"/>
          </a:xfrm>
          <a:prstGeom prst="rect">
            <a:avLst/>
          </a:prstGeom>
          <a:noFill/>
        </p:spPr>
        <p:txBody>
          <a:bodyPr wrap="square" rtlCol="0">
            <a:spAutoFit/>
          </a:bodyPr>
          <a:lstStyle/>
          <a:p>
            <a:pPr algn="ctr"/>
            <a:r>
              <a:rPr lang="en-US" sz="4400" b="1" dirty="0" smtClean="0">
                <a:solidFill>
                  <a:srgbClr val="FFFF00"/>
                </a:solidFill>
              </a:rPr>
              <a:t>PSALM 105:19</a:t>
            </a:r>
            <a:endParaRPr lang="en-US" sz="4400" dirty="0" smtClean="0">
              <a:solidFill>
                <a:srgbClr val="FFFF00"/>
              </a:solidFill>
            </a:endParaRPr>
          </a:p>
          <a:p>
            <a:r>
              <a:rPr lang="en-US" sz="4400" b="1" dirty="0" smtClean="0">
                <a:solidFill>
                  <a:schemeClr val="bg1"/>
                </a:solidFill>
              </a:rPr>
              <a:t>Until </a:t>
            </a:r>
            <a:r>
              <a:rPr lang="en-US" sz="4400" b="1" dirty="0">
                <a:solidFill>
                  <a:schemeClr val="bg1"/>
                </a:solidFill>
              </a:rPr>
              <a:t>the time that his word came to pass, The word of the </a:t>
            </a:r>
            <a:r>
              <a:rPr lang="en-US" sz="4400" b="1" cap="small" dirty="0">
                <a:solidFill>
                  <a:schemeClr val="bg1"/>
                </a:solidFill>
              </a:rPr>
              <a:t>Lord</a:t>
            </a:r>
            <a:r>
              <a:rPr lang="en-US" sz="4400" b="1" dirty="0">
                <a:solidFill>
                  <a:schemeClr val="bg1"/>
                </a:solidFill>
              </a:rPr>
              <a:t> tested him</a:t>
            </a:r>
            <a:r>
              <a:rPr lang="en-US" sz="3200" b="1" dirty="0"/>
              <a:t>.</a:t>
            </a:r>
            <a:endParaRPr lang="en-US" sz="3200" dirty="0"/>
          </a:p>
          <a:p>
            <a:r>
              <a:rPr lang="en-US" sz="3200" dirty="0"/>
              <a:t> </a:t>
            </a:r>
          </a:p>
          <a:p>
            <a:pPr>
              <a:lnSpc>
                <a:spcPct val="90000"/>
              </a:lnSpc>
            </a:pPr>
            <a:endParaRPr lang="en-IN" sz="3200" b="1" dirty="0">
              <a:solidFill>
                <a:schemeClr val="bg1"/>
              </a:solidFill>
            </a:endParaRPr>
          </a:p>
        </p:txBody>
      </p:sp>
      <p:sp>
        <p:nvSpPr>
          <p:cNvPr id="4" name="Rectangle 3"/>
          <p:cNvSpPr/>
          <p:nvPr/>
        </p:nvSpPr>
        <p:spPr>
          <a:xfrm>
            <a:off x="341271" y="351233"/>
            <a:ext cx="7812267" cy="646331"/>
          </a:xfrm>
          <a:prstGeom prst="rect">
            <a:avLst/>
          </a:prstGeom>
        </p:spPr>
        <p:txBody>
          <a:bodyPr wrap="none">
            <a:spAutoFit/>
          </a:bodyPr>
          <a:lstStyle/>
          <a:p>
            <a:r>
              <a:rPr lang="en-US" sz="3600" b="1" dirty="0" smtClean="0">
                <a:solidFill>
                  <a:srgbClr val="FFFF00"/>
                </a:solidFill>
              </a:rPr>
              <a:t>2. TIME TESTS EVERY PROPHETIC</a:t>
            </a:r>
            <a:r>
              <a:rPr lang="en-US" sz="3600" dirty="0" smtClean="0">
                <a:solidFill>
                  <a:srgbClr val="FFFF00"/>
                </a:solidFill>
              </a:rPr>
              <a:t> </a:t>
            </a:r>
            <a:r>
              <a:rPr lang="en-US" sz="3600" b="1" dirty="0" smtClean="0">
                <a:solidFill>
                  <a:srgbClr val="FFFF00"/>
                </a:solidFill>
              </a:rPr>
              <a:t>WORD</a:t>
            </a:r>
            <a:endParaRPr lang="en-US" sz="3600" dirty="0">
              <a:solidFill>
                <a:srgbClr val="FFFF00"/>
              </a:solidFill>
            </a:endParaRPr>
          </a:p>
        </p:txBody>
      </p:sp>
    </p:spTree>
    <p:extLst>
      <p:ext uri="{BB962C8B-B14F-4D97-AF65-F5344CB8AC3E}">
        <p14:creationId xmlns:p14="http://schemas.microsoft.com/office/powerpoint/2010/main" val="134573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3B962C-BF8F-EBC0-A117-5F4A0AB2C065}"/>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7F00ECC8-6908-5C06-D640-36D00BEEC4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AA8F65A7-4F94-036B-BCA6-77A8E0BD7A4E}"/>
              </a:ext>
            </a:extLst>
          </p:cNvPr>
          <p:cNvSpPr txBox="1"/>
          <p:nvPr/>
        </p:nvSpPr>
        <p:spPr>
          <a:xfrm>
            <a:off x="521916" y="1297527"/>
            <a:ext cx="6642972" cy="4764381"/>
          </a:xfrm>
          <a:prstGeom prst="rect">
            <a:avLst/>
          </a:prstGeom>
          <a:noFill/>
        </p:spPr>
        <p:txBody>
          <a:bodyPr wrap="square" rtlCol="0">
            <a:spAutoFit/>
          </a:bodyPr>
          <a:lstStyle/>
          <a:p>
            <a:r>
              <a:rPr lang="en-US" sz="4400" b="1" dirty="0" smtClean="0">
                <a:solidFill>
                  <a:schemeClr val="bg1"/>
                </a:solidFill>
              </a:rPr>
              <a:t>        </a:t>
            </a:r>
            <a:r>
              <a:rPr lang="en-US" sz="4400" b="1" dirty="0" smtClean="0">
                <a:solidFill>
                  <a:srgbClr val="FFFF00"/>
                </a:solidFill>
              </a:rPr>
              <a:t>HEBREWS 10:36</a:t>
            </a:r>
            <a:endParaRPr lang="en-US" sz="4400" dirty="0" smtClean="0">
              <a:solidFill>
                <a:srgbClr val="FFFF00"/>
              </a:solidFill>
            </a:endParaRPr>
          </a:p>
          <a:p>
            <a:r>
              <a:rPr lang="en-US" sz="4400" b="1" baseline="30000" dirty="0">
                <a:solidFill>
                  <a:schemeClr val="bg1"/>
                </a:solidFill>
              </a:rPr>
              <a:t> </a:t>
            </a:r>
            <a:r>
              <a:rPr lang="en-US" sz="4400" b="1" dirty="0">
                <a:solidFill>
                  <a:schemeClr val="bg1"/>
                </a:solidFill>
              </a:rPr>
              <a:t>For you have need of endurance, so that after you have done the will of God, you may receive the promise:</a:t>
            </a:r>
            <a:endParaRPr lang="en-US" sz="4400" dirty="0">
              <a:solidFill>
                <a:schemeClr val="bg1"/>
              </a:solidFill>
            </a:endParaRPr>
          </a:p>
          <a:p>
            <a:pPr>
              <a:lnSpc>
                <a:spcPct val="90000"/>
              </a:lnSpc>
            </a:pPr>
            <a:endParaRPr lang="en-US" sz="4400" dirty="0">
              <a:solidFill>
                <a:schemeClr val="bg1"/>
              </a:solidFill>
            </a:endParaRPr>
          </a:p>
        </p:txBody>
      </p:sp>
      <p:sp>
        <p:nvSpPr>
          <p:cNvPr id="2" name="Rectangle 1"/>
          <p:cNvSpPr/>
          <p:nvPr/>
        </p:nvSpPr>
        <p:spPr>
          <a:xfrm>
            <a:off x="195528" y="246302"/>
            <a:ext cx="8095293" cy="707886"/>
          </a:xfrm>
          <a:prstGeom prst="rect">
            <a:avLst/>
          </a:prstGeom>
        </p:spPr>
        <p:txBody>
          <a:bodyPr wrap="none">
            <a:spAutoFit/>
          </a:bodyPr>
          <a:lstStyle/>
          <a:p>
            <a:r>
              <a:rPr lang="en-US" sz="4000" b="1" dirty="0" smtClean="0">
                <a:solidFill>
                  <a:srgbClr val="FFFF00"/>
                </a:solidFill>
              </a:rPr>
              <a:t>3.	ENDURANCE IS PROOF OF BELIEF</a:t>
            </a:r>
            <a:endParaRPr lang="en-US" sz="4000" dirty="0">
              <a:solidFill>
                <a:srgbClr val="FFFF00"/>
              </a:solidFill>
            </a:endParaRPr>
          </a:p>
        </p:txBody>
      </p:sp>
    </p:spTree>
    <p:extLst>
      <p:ext uri="{BB962C8B-B14F-4D97-AF65-F5344CB8AC3E}">
        <p14:creationId xmlns:p14="http://schemas.microsoft.com/office/powerpoint/2010/main" val="35141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71" y="0"/>
            <a:ext cx="11894540" cy="681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4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A27E9-BF52-0B5D-10A2-8B4DB7E52BDF}"/>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D8BC64E6-791B-4206-74B5-22DC1C8BF57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CCB8A857-350C-2DDE-D5A4-E7EA330A4DE0}"/>
              </a:ext>
            </a:extLst>
          </p:cNvPr>
          <p:cNvSpPr txBox="1"/>
          <p:nvPr/>
        </p:nvSpPr>
        <p:spPr>
          <a:xfrm>
            <a:off x="680579" y="1995893"/>
            <a:ext cx="6821827" cy="4164217"/>
          </a:xfrm>
          <a:prstGeom prst="rect">
            <a:avLst/>
          </a:prstGeom>
          <a:noFill/>
        </p:spPr>
        <p:txBody>
          <a:bodyPr wrap="square" rtlCol="0">
            <a:spAutoFit/>
          </a:bodyPr>
          <a:lstStyle/>
          <a:p>
            <a:pPr algn="ctr"/>
            <a:r>
              <a:rPr lang="en-US" sz="5400" b="1" dirty="0" smtClean="0">
                <a:solidFill>
                  <a:srgbClr val="FFFF00"/>
                </a:solidFill>
              </a:rPr>
              <a:t>JOHN 2:5</a:t>
            </a:r>
            <a:endParaRPr lang="en-US" sz="5400" dirty="0" smtClean="0">
              <a:solidFill>
                <a:srgbClr val="FFFF00"/>
              </a:solidFill>
            </a:endParaRPr>
          </a:p>
          <a:p>
            <a:r>
              <a:rPr lang="en-US" sz="5400" b="1" baseline="30000" dirty="0">
                <a:solidFill>
                  <a:schemeClr val="bg1"/>
                </a:solidFill>
              </a:rPr>
              <a:t> </a:t>
            </a:r>
            <a:r>
              <a:rPr lang="en-US" sz="5400" b="1" dirty="0">
                <a:solidFill>
                  <a:schemeClr val="bg1"/>
                </a:solidFill>
              </a:rPr>
              <a:t>His mother said to the servants, “Whatever He says to you, do </a:t>
            </a:r>
            <a:r>
              <a:rPr lang="en-US" sz="5400" b="1" i="1" dirty="0">
                <a:solidFill>
                  <a:schemeClr val="bg1"/>
                </a:solidFill>
              </a:rPr>
              <a:t>it.</a:t>
            </a:r>
            <a:r>
              <a:rPr lang="en-US" sz="5400" b="1" dirty="0">
                <a:solidFill>
                  <a:schemeClr val="bg1"/>
                </a:solidFill>
              </a:rPr>
              <a:t>”</a:t>
            </a:r>
            <a:endParaRPr lang="en-US" sz="5400" dirty="0">
              <a:solidFill>
                <a:schemeClr val="bg1"/>
              </a:solidFill>
            </a:endParaRPr>
          </a:p>
          <a:p>
            <a:pPr>
              <a:lnSpc>
                <a:spcPct val="90000"/>
              </a:lnSpc>
            </a:pPr>
            <a:endParaRPr lang="en-IN" sz="5400" b="1" dirty="0">
              <a:solidFill>
                <a:schemeClr val="bg1"/>
              </a:solidFill>
            </a:endParaRPr>
          </a:p>
        </p:txBody>
      </p:sp>
      <p:sp>
        <p:nvSpPr>
          <p:cNvPr id="4" name="Rectangle 3"/>
          <p:cNvSpPr/>
          <p:nvPr/>
        </p:nvSpPr>
        <p:spPr>
          <a:xfrm>
            <a:off x="351989" y="261293"/>
            <a:ext cx="7150419" cy="1323439"/>
          </a:xfrm>
          <a:prstGeom prst="rect">
            <a:avLst/>
          </a:prstGeom>
        </p:spPr>
        <p:txBody>
          <a:bodyPr wrap="none">
            <a:spAutoFit/>
          </a:bodyPr>
          <a:lstStyle/>
          <a:p>
            <a:pPr marL="742950" indent="-742950">
              <a:buAutoNum type="arabicPeriod" startAt="4"/>
            </a:pPr>
            <a:r>
              <a:rPr lang="en-US" sz="4000" b="1" dirty="0" smtClean="0">
                <a:solidFill>
                  <a:srgbClr val="FFFF00"/>
                </a:solidFill>
              </a:rPr>
              <a:t>INSTRUCTION IS THE BRIDGE </a:t>
            </a:r>
          </a:p>
          <a:p>
            <a:r>
              <a:rPr lang="en-US" sz="4000" b="1" dirty="0">
                <a:solidFill>
                  <a:srgbClr val="FFFF00"/>
                </a:solidFill>
              </a:rPr>
              <a:t> </a:t>
            </a:r>
            <a:r>
              <a:rPr lang="en-US" sz="4000" b="1" dirty="0" smtClean="0">
                <a:solidFill>
                  <a:srgbClr val="FFFF00"/>
                </a:solidFill>
              </a:rPr>
              <a:t>      TO MANIFESTATION</a:t>
            </a:r>
            <a:endParaRPr lang="en-US" sz="4000" dirty="0">
              <a:solidFill>
                <a:srgbClr val="FFFF00"/>
              </a:solidFill>
            </a:endParaRPr>
          </a:p>
        </p:txBody>
      </p:sp>
    </p:spTree>
    <p:extLst>
      <p:ext uri="{BB962C8B-B14F-4D97-AF65-F5344CB8AC3E}">
        <p14:creationId xmlns:p14="http://schemas.microsoft.com/office/powerpoint/2010/main" val="400416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3D6FC5-D7B6-464E-FD77-C60E73B13FDA}"/>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DA112C51-E2BB-F528-F063-BBB66A6B3A0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705A7F37-4301-5E76-654E-D03BB1767A5D}"/>
              </a:ext>
            </a:extLst>
          </p:cNvPr>
          <p:cNvSpPr txBox="1"/>
          <p:nvPr/>
        </p:nvSpPr>
        <p:spPr>
          <a:xfrm>
            <a:off x="521915" y="1380962"/>
            <a:ext cx="7093087" cy="4955203"/>
          </a:xfrm>
          <a:prstGeom prst="rect">
            <a:avLst/>
          </a:prstGeom>
          <a:noFill/>
        </p:spPr>
        <p:txBody>
          <a:bodyPr wrap="square" rtlCol="0">
            <a:spAutoFit/>
          </a:bodyPr>
          <a:lstStyle/>
          <a:p>
            <a:pPr algn="ctr"/>
            <a:r>
              <a:rPr lang="en-US" sz="4000" b="1" dirty="0" smtClean="0">
                <a:solidFill>
                  <a:srgbClr val="FFFF00"/>
                </a:solidFill>
              </a:rPr>
              <a:t>ROMANS 5:3–4</a:t>
            </a:r>
            <a:endParaRPr lang="en-US" sz="4000" dirty="0" smtClean="0">
              <a:solidFill>
                <a:srgbClr val="FFFF00"/>
              </a:solidFill>
            </a:endParaRPr>
          </a:p>
          <a:p>
            <a:r>
              <a:rPr lang="en-US" sz="4000" b="1" dirty="0" smtClean="0">
                <a:solidFill>
                  <a:schemeClr val="bg1"/>
                </a:solidFill>
              </a:rPr>
              <a:t>And </a:t>
            </a:r>
            <a:r>
              <a:rPr lang="en-US" sz="4000" b="1" dirty="0">
                <a:solidFill>
                  <a:schemeClr val="bg1"/>
                </a:solidFill>
              </a:rPr>
              <a:t>not only </a:t>
            </a:r>
            <a:r>
              <a:rPr lang="en-US" sz="4000" b="1" i="1" dirty="0">
                <a:solidFill>
                  <a:schemeClr val="bg1"/>
                </a:solidFill>
              </a:rPr>
              <a:t>that,</a:t>
            </a:r>
            <a:r>
              <a:rPr lang="en-US" sz="4000" b="1" dirty="0">
                <a:solidFill>
                  <a:schemeClr val="bg1"/>
                </a:solidFill>
              </a:rPr>
              <a:t> but we also glory in tribulations, knowing that tribulation produces perseverance; </a:t>
            </a:r>
            <a:endParaRPr lang="en-US" sz="4000" dirty="0">
              <a:solidFill>
                <a:schemeClr val="bg1"/>
              </a:solidFill>
            </a:endParaRPr>
          </a:p>
          <a:p>
            <a:r>
              <a:rPr lang="en-US" sz="4000" b="1" baseline="30000" dirty="0">
                <a:solidFill>
                  <a:schemeClr val="bg1"/>
                </a:solidFill>
              </a:rPr>
              <a:t>4 </a:t>
            </a:r>
            <a:r>
              <a:rPr lang="en-US" sz="4000" b="1" dirty="0">
                <a:solidFill>
                  <a:schemeClr val="bg1"/>
                </a:solidFill>
              </a:rPr>
              <a:t>and perseverance, </a:t>
            </a:r>
            <a:r>
              <a:rPr lang="en-US" sz="4000" b="1" dirty="0" smtClean="0">
                <a:solidFill>
                  <a:schemeClr val="bg1"/>
                </a:solidFill>
              </a:rPr>
              <a:t>character</a:t>
            </a:r>
            <a:r>
              <a:rPr lang="en-US" sz="4000" b="1" dirty="0">
                <a:solidFill>
                  <a:schemeClr val="bg1"/>
                </a:solidFill>
              </a:rPr>
              <a:t>; and character, hope.</a:t>
            </a:r>
            <a:r>
              <a:rPr lang="en-US" sz="4000" dirty="0">
                <a:solidFill>
                  <a:schemeClr val="bg1"/>
                </a:solidFill>
              </a:rPr>
              <a:t> </a:t>
            </a:r>
          </a:p>
          <a:p>
            <a:pPr>
              <a:lnSpc>
                <a:spcPct val="90000"/>
              </a:lnSpc>
            </a:pPr>
            <a:endParaRPr lang="en-US" sz="4000" dirty="0">
              <a:solidFill>
                <a:schemeClr val="bg1"/>
              </a:solidFill>
            </a:endParaRPr>
          </a:p>
        </p:txBody>
      </p:sp>
      <p:sp>
        <p:nvSpPr>
          <p:cNvPr id="2" name="Rectangle 1"/>
          <p:cNvSpPr/>
          <p:nvPr/>
        </p:nvSpPr>
        <p:spPr>
          <a:xfrm>
            <a:off x="521916" y="246300"/>
            <a:ext cx="6964727" cy="707886"/>
          </a:xfrm>
          <a:prstGeom prst="rect">
            <a:avLst/>
          </a:prstGeom>
        </p:spPr>
        <p:txBody>
          <a:bodyPr wrap="none">
            <a:spAutoFit/>
          </a:bodyPr>
          <a:lstStyle/>
          <a:p>
            <a:r>
              <a:rPr lang="en-US" sz="4000" b="1" dirty="0" smtClean="0">
                <a:solidFill>
                  <a:srgbClr val="FFFF00"/>
                </a:solidFill>
              </a:rPr>
              <a:t>5.	DELAY REFINES CHARACTER</a:t>
            </a:r>
            <a:endParaRPr lang="en-US" sz="4000" dirty="0">
              <a:solidFill>
                <a:srgbClr val="FFFF00"/>
              </a:solidFill>
            </a:endParaRPr>
          </a:p>
        </p:txBody>
      </p:sp>
    </p:spTree>
    <p:extLst>
      <p:ext uri="{BB962C8B-B14F-4D97-AF65-F5344CB8AC3E}">
        <p14:creationId xmlns:p14="http://schemas.microsoft.com/office/powerpoint/2010/main" val="194308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7B6E03-7059-FB82-2F10-BFAFA1E6D1B5}"/>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1D02B8E0-BDEB-40CC-3937-70955095A69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A5C586C9-4B8F-281D-C1D2-51B331B152F3}"/>
              </a:ext>
            </a:extLst>
          </p:cNvPr>
          <p:cNvSpPr txBox="1"/>
          <p:nvPr/>
        </p:nvSpPr>
        <p:spPr>
          <a:xfrm>
            <a:off x="478111" y="1058466"/>
            <a:ext cx="6717168" cy="3711785"/>
          </a:xfrm>
          <a:prstGeom prst="rect">
            <a:avLst/>
          </a:prstGeom>
          <a:noFill/>
        </p:spPr>
        <p:txBody>
          <a:bodyPr wrap="square" rtlCol="0">
            <a:spAutoFit/>
          </a:bodyPr>
          <a:lstStyle/>
          <a:p>
            <a:pPr algn="ctr"/>
            <a:r>
              <a:rPr lang="en-US" sz="4800" b="1" dirty="0" smtClean="0">
                <a:solidFill>
                  <a:srgbClr val="FFFF00"/>
                </a:solidFill>
              </a:rPr>
              <a:t>JAMES 2:17</a:t>
            </a:r>
            <a:endParaRPr lang="en-US" sz="4800" dirty="0" smtClean="0">
              <a:solidFill>
                <a:srgbClr val="FFFF00"/>
              </a:solidFill>
            </a:endParaRPr>
          </a:p>
          <a:p>
            <a:r>
              <a:rPr lang="en-US" sz="4800" b="1" dirty="0" smtClean="0">
                <a:solidFill>
                  <a:schemeClr val="bg1"/>
                </a:solidFill>
              </a:rPr>
              <a:t>Thus </a:t>
            </a:r>
            <a:r>
              <a:rPr lang="en-US" sz="4800" b="1" dirty="0">
                <a:solidFill>
                  <a:schemeClr val="bg1"/>
                </a:solidFill>
              </a:rPr>
              <a:t>also faith by itself, if it does not have works, is dead.</a:t>
            </a:r>
            <a:endParaRPr lang="en-US" sz="4800" dirty="0">
              <a:solidFill>
                <a:schemeClr val="bg1"/>
              </a:solidFill>
            </a:endParaRPr>
          </a:p>
          <a:p>
            <a:pPr>
              <a:lnSpc>
                <a:spcPct val="90000"/>
              </a:lnSpc>
            </a:pPr>
            <a:endParaRPr lang="en-IN" sz="4800" b="1" dirty="0">
              <a:solidFill>
                <a:schemeClr val="bg1"/>
              </a:solidFill>
            </a:endParaRPr>
          </a:p>
        </p:txBody>
      </p:sp>
      <p:sp>
        <p:nvSpPr>
          <p:cNvPr id="4" name="Rectangle 3"/>
          <p:cNvSpPr/>
          <p:nvPr/>
        </p:nvSpPr>
        <p:spPr>
          <a:xfrm>
            <a:off x="134931" y="171351"/>
            <a:ext cx="8450070" cy="707886"/>
          </a:xfrm>
          <a:prstGeom prst="rect">
            <a:avLst/>
          </a:prstGeom>
        </p:spPr>
        <p:txBody>
          <a:bodyPr wrap="none">
            <a:spAutoFit/>
          </a:bodyPr>
          <a:lstStyle/>
          <a:p>
            <a:r>
              <a:rPr lang="en-US" sz="4000" dirty="0">
                <a:solidFill>
                  <a:srgbClr val="FFFF00"/>
                </a:solidFill>
              </a:rPr>
              <a:t>6.	</a:t>
            </a:r>
            <a:r>
              <a:rPr lang="en-US" sz="4000" b="1" dirty="0">
                <a:solidFill>
                  <a:srgbClr val="FFFF00"/>
                </a:solidFill>
              </a:rPr>
              <a:t>Faith must be matched with works</a:t>
            </a:r>
            <a:endParaRPr lang="en-US" sz="4000" dirty="0">
              <a:solidFill>
                <a:srgbClr val="FFFF00"/>
              </a:solidFill>
            </a:endParaRPr>
          </a:p>
        </p:txBody>
      </p:sp>
    </p:spTree>
    <p:extLst>
      <p:ext uri="{BB962C8B-B14F-4D97-AF65-F5344CB8AC3E}">
        <p14:creationId xmlns:p14="http://schemas.microsoft.com/office/powerpoint/2010/main" val="8897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CD6720-21FD-74BC-2A2D-2D62221C260E}"/>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199D0DF5-B0D4-EB55-F0AF-23BC244178A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6DE573BE-6449-0276-8218-316B97B43EB8}"/>
              </a:ext>
            </a:extLst>
          </p:cNvPr>
          <p:cNvSpPr txBox="1"/>
          <p:nvPr/>
        </p:nvSpPr>
        <p:spPr>
          <a:xfrm>
            <a:off x="104320" y="1851305"/>
            <a:ext cx="7380365" cy="4450449"/>
          </a:xfrm>
          <a:prstGeom prst="rect">
            <a:avLst/>
          </a:prstGeom>
          <a:noFill/>
        </p:spPr>
        <p:txBody>
          <a:bodyPr wrap="square" rtlCol="0">
            <a:spAutoFit/>
          </a:bodyPr>
          <a:lstStyle/>
          <a:p>
            <a:pPr marL="685800" indent="-685800">
              <a:buFont typeface="Wingdings" pitchFamily="2" charset="2"/>
              <a:buChar char="Ø"/>
            </a:pPr>
            <a:r>
              <a:rPr lang="en-US" sz="4800" b="1" dirty="0">
                <a:solidFill>
                  <a:schemeClr val="bg1"/>
                </a:solidFill>
              </a:rPr>
              <a:t>You don’t just carry </a:t>
            </a:r>
            <a:r>
              <a:rPr lang="en-US" sz="4800" b="1" dirty="0" smtClean="0">
                <a:solidFill>
                  <a:schemeClr val="bg1"/>
                </a:solidFill>
              </a:rPr>
              <a:t>prophecy, you </a:t>
            </a:r>
            <a:r>
              <a:rPr lang="en-US" sz="4800" b="1" dirty="0">
                <a:solidFill>
                  <a:schemeClr val="bg1"/>
                </a:solidFill>
              </a:rPr>
              <a:t>must become it.</a:t>
            </a:r>
          </a:p>
          <a:p>
            <a:pPr marL="685800" indent="-685800">
              <a:buFont typeface="Wingdings" pitchFamily="2" charset="2"/>
              <a:buChar char="Ø"/>
            </a:pPr>
            <a:r>
              <a:rPr lang="en-US" sz="4800" b="1" dirty="0" smtClean="0">
                <a:solidFill>
                  <a:schemeClr val="bg1"/>
                </a:solidFill>
              </a:rPr>
              <a:t>Stay </a:t>
            </a:r>
            <a:r>
              <a:rPr lang="en-US" sz="4800" b="1" dirty="0">
                <a:solidFill>
                  <a:schemeClr val="bg1"/>
                </a:solidFill>
              </a:rPr>
              <a:t>long enough to see it fulfilled.</a:t>
            </a:r>
          </a:p>
          <a:p>
            <a:pPr>
              <a:lnSpc>
                <a:spcPct val="90000"/>
              </a:lnSpc>
            </a:pPr>
            <a:endParaRPr lang="en-US" sz="4800" b="1" dirty="0">
              <a:solidFill>
                <a:schemeClr val="bg1"/>
              </a:solidFill>
            </a:endParaRPr>
          </a:p>
        </p:txBody>
      </p:sp>
      <p:sp>
        <p:nvSpPr>
          <p:cNvPr id="2" name="Rectangle 1"/>
          <p:cNvSpPr/>
          <p:nvPr/>
        </p:nvSpPr>
        <p:spPr>
          <a:xfrm>
            <a:off x="508091" y="153650"/>
            <a:ext cx="6572825" cy="1446550"/>
          </a:xfrm>
          <a:prstGeom prst="rect">
            <a:avLst/>
          </a:prstGeom>
        </p:spPr>
        <p:txBody>
          <a:bodyPr wrap="none">
            <a:spAutoFit/>
          </a:bodyPr>
          <a:lstStyle/>
          <a:p>
            <a:r>
              <a:rPr lang="en-US" sz="4400" b="1" dirty="0" smtClean="0">
                <a:solidFill>
                  <a:srgbClr val="FFFF00"/>
                </a:solidFill>
              </a:rPr>
              <a:t>PROPHETIC REFLECTIONS / </a:t>
            </a:r>
          </a:p>
          <a:p>
            <a:pPr algn="ctr"/>
            <a:r>
              <a:rPr lang="en-US" sz="4400" b="1" dirty="0" smtClean="0">
                <a:solidFill>
                  <a:srgbClr val="FFFF00"/>
                </a:solidFill>
              </a:rPr>
              <a:t>CHALLENGES</a:t>
            </a:r>
            <a:endParaRPr lang="en-US" sz="4400" b="1" dirty="0">
              <a:solidFill>
                <a:srgbClr val="FFFF00"/>
              </a:solidFill>
            </a:endParaRPr>
          </a:p>
        </p:txBody>
      </p:sp>
    </p:spTree>
    <p:extLst>
      <p:ext uri="{BB962C8B-B14F-4D97-AF65-F5344CB8AC3E}">
        <p14:creationId xmlns:p14="http://schemas.microsoft.com/office/powerpoint/2010/main" val="4209089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79C8D9-18B5-CB8B-6627-C9C6263EBD4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xmlns="" id="{CC465288-CD0A-2E10-3945-879C7E0A8FD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xmlns="" id="{2AF14F9C-9CCF-754E-535A-528E3BEEF436}"/>
              </a:ext>
            </a:extLst>
          </p:cNvPr>
          <p:cNvSpPr txBox="1"/>
          <p:nvPr/>
        </p:nvSpPr>
        <p:spPr>
          <a:xfrm>
            <a:off x="164893" y="1145716"/>
            <a:ext cx="7285218" cy="6130909"/>
          </a:xfrm>
          <a:prstGeom prst="rect">
            <a:avLst/>
          </a:prstGeom>
          <a:noFill/>
        </p:spPr>
        <p:txBody>
          <a:bodyPr wrap="square" rtlCol="0">
            <a:spAutoFit/>
          </a:bodyPr>
          <a:lstStyle/>
          <a:p>
            <a:pPr marL="571500" indent="-571500">
              <a:buFont typeface="Wingdings" pitchFamily="2" charset="2"/>
              <a:buChar char="Ø"/>
            </a:pPr>
            <a:r>
              <a:rPr lang="en-US" sz="3600" b="1" dirty="0">
                <a:solidFill>
                  <a:schemeClr val="bg1"/>
                </a:solidFill>
              </a:rPr>
              <a:t>Father, give me grace to endure until fulfillment.</a:t>
            </a:r>
          </a:p>
          <a:p>
            <a:pPr marL="571500" indent="-571500">
              <a:buFont typeface="Wingdings" pitchFamily="2" charset="2"/>
              <a:buChar char="Ø"/>
            </a:pPr>
            <a:r>
              <a:rPr lang="en-US" sz="3600" b="1" dirty="0">
                <a:solidFill>
                  <a:schemeClr val="bg1"/>
                </a:solidFill>
              </a:rPr>
              <a:t>I receive strength to obey divine instructions.</a:t>
            </a:r>
          </a:p>
          <a:p>
            <a:pPr marL="571500" indent="-571500">
              <a:buFont typeface="Wingdings" pitchFamily="2" charset="2"/>
              <a:buChar char="Ø"/>
            </a:pPr>
            <a:r>
              <a:rPr lang="en-US" sz="3600" b="1" dirty="0">
                <a:solidFill>
                  <a:schemeClr val="bg1"/>
                </a:solidFill>
              </a:rPr>
              <a:t>I reject premature quitting and spiritual impatience.</a:t>
            </a:r>
          </a:p>
          <a:p>
            <a:pPr marL="571500" indent="-571500">
              <a:buFont typeface="Wingdings" pitchFamily="2" charset="2"/>
              <a:buChar char="Ø"/>
            </a:pPr>
            <a:r>
              <a:rPr lang="en-US" sz="3600" b="1" dirty="0">
                <a:solidFill>
                  <a:schemeClr val="bg1"/>
                </a:solidFill>
              </a:rPr>
              <a:t>Let my life become a testimony of fulfilled prophecy.</a:t>
            </a:r>
          </a:p>
          <a:p>
            <a:pPr marL="571500" indent="-571500">
              <a:buFont typeface="Wingdings" pitchFamily="2" charset="2"/>
              <a:buChar char="Ø"/>
            </a:pPr>
            <a:r>
              <a:rPr lang="en-US" sz="3600" b="1" dirty="0">
                <a:solidFill>
                  <a:schemeClr val="bg1"/>
                </a:solidFill>
              </a:rPr>
              <a:t>I step fully into what God has promised me.</a:t>
            </a:r>
          </a:p>
          <a:p>
            <a:pPr>
              <a:lnSpc>
                <a:spcPct val="90000"/>
              </a:lnSpc>
            </a:pPr>
            <a:endParaRPr lang="en-IN" sz="3600" b="1" dirty="0">
              <a:solidFill>
                <a:schemeClr val="bg1"/>
              </a:solidFill>
            </a:endParaRPr>
          </a:p>
        </p:txBody>
      </p:sp>
      <p:sp>
        <p:nvSpPr>
          <p:cNvPr id="4" name="Rectangle 3"/>
          <p:cNvSpPr/>
          <p:nvPr/>
        </p:nvSpPr>
        <p:spPr>
          <a:xfrm>
            <a:off x="450522" y="37720"/>
            <a:ext cx="5887189" cy="1107996"/>
          </a:xfrm>
          <a:prstGeom prst="rect">
            <a:avLst/>
          </a:prstGeom>
        </p:spPr>
        <p:txBody>
          <a:bodyPr wrap="none">
            <a:spAutoFit/>
          </a:bodyPr>
          <a:lstStyle/>
          <a:p>
            <a:r>
              <a:rPr lang="en-US" sz="6600" b="1" dirty="0" smtClean="0">
                <a:solidFill>
                  <a:srgbClr val="FFFF00"/>
                </a:solidFill>
              </a:rPr>
              <a:t>PRAYER POINTS </a:t>
            </a:r>
            <a:endParaRPr lang="en-US" sz="6600" b="1" dirty="0">
              <a:solidFill>
                <a:srgbClr val="FFFF00"/>
              </a:solidFill>
            </a:endParaRPr>
          </a:p>
        </p:txBody>
      </p:sp>
    </p:spTree>
    <p:extLst>
      <p:ext uri="{BB962C8B-B14F-4D97-AF65-F5344CB8AC3E}">
        <p14:creationId xmlns:p14="http://schemas.microsoft.com/office/powerpoint/2010/main" val="122939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CER\Downloads\20786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73" y="78698"/>
            <a:ext cx="11981497" cy="673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1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CER\Pictures\Publicat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27000"/>
            <a:ext cx="11887200" cy="660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4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CER\Downloads\tithes-and-offer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5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CER\Pictures\Benedictions-And-Closing-Prayers-1024x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18" y="149902"/>
            <a:ext cx="11957154" cy="656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7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ownloads\565123252_1289494439874114_204208571156951847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55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6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Pictures\praise-worship-concept-word-art-vector-215056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0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8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Downloads\prophetic church flyer - Made with PosterMyWal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6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BBACFF4-ED70-3082-50FC-152C17FEAC5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ald eagle&#10;&#10;AI-generated content may be incorrect.">
            <a:extLst>
              <a:ext uri="{FF2B5EF4-FFF2-40B4-BE49-F238E27FC236}">
                <a16:creationId xmlns:a16="http://schemas.microsoft.com/office/drawing/2014/main" xmlns="" id="{ABA4D39C-B860-5D06-4A0B-6A6868B49AC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xmlns="" id="{323AE787-A42C-C36B-3C2E-E603E6A31C75}"/>
              </a:ext>
            </a:extLst>
          </p:cNvPr>
          <p:cNvSpPr txBox="1"/>
          <p:nvPr/>
        </p:nvSpPr>
        <p:spPr>
          <a:xfrm>
            <a:off x="530507" y="1454636"/>
            <a:ext cx="6484308" cy="4191917"/>
          </a:xfrm>
          <a:prstGeom prst="rect">
            <a:avLst/>
          </a:prstGeom>
          <a:noFill/>
        </p:spPr>
        <p:txBody>
          <a:bodyPr wrap="square" rtlCol="0">
            <a:spAutoFit/>
          </a:bodyPr>
          <a:lstStyle/>
          <a:p>
            <a:pPr algn="ctr">
              <a:lnSpc>
                <a:spcPct val="90000"/>
              </a:lnSpc>
            </a:pPr>
            <a:r>
              <a:rPr lang="en-US" sz="8000" b="1" dirty="0" smtClean="0">
                <a:solidFill>
                  <a:schemeClr val="bg1"/>
                </a:solidFill>
              </a:rPr>
              <a:t>TOPIC:</a:t>
            </a:r>
          </a:p>
          <a:p>
            <a:pPr algn="ctr">
              <a:lnSpc>
                <a:spcPct val="90000"/>
              </a:lnSpc>
            </a:pPr>
            <a:r>
              <a:rPr lang="en-US" sz="7200" b="1" u="sng" dirty="0">
                <a:solidFill>
                  <a:schemeClr val="bg1"/>
                </a:solidFill>
              </a:rPr>
              <a:t>FROM PROPHECY TO POSSESSION</a:t>
            </a:r>
            <a:endParaRPr lang="en-IN" sz="7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F3D27B8-97D1-33A8-1B00-AC66AEC9CD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ald eagle&#10;&#10;AI-generated content may be incorrect.">
            <a:extLst>
              <a:ext uri="{FF2B5EF4-FFF2-40B4-BE49-F238E27FC236}">
                <a16:creationId xmlns:a16="http://schemas.microsoft.com/office/drawing/2014/main" xmlns="" id="{F0D5D829-67A6-33E4-D373-C50D3DDF221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xmlns="" id="{B2F740F1-E5F8-4E07-7E96-2F7BC015B3D2}"/>
              </a:ext>
            </a:extLst>
          </p:cNvPr>
          <p:cNvSpPr txBox="1"/>
          <p:nvPr/>
        </p:nvSpPr>
        <p:spPr>
          <a:xfrm>
            <a:off x="580371" y="1388441"/>
            <a:ext cx="6321470" cy="4081117"/>
          </a:xfrm>
          <a:prstGeom prst="rect">
            <a:avLst/>
          </a:prstGeom>
          <a:noFill/>
        </p:spPr>
        <p:txBody>
          <a:bodyPr wrap="square" rtlCol="0">
            <a:spAutoFit/>
          </a:bodyPr>
          <a:lstStyle/>
          <a:p>
            <a:pPr>
              <a:lnSpc>
                <a:spcPct val="90000"/>
              </a:lnSpc>
            </a:pPr>
            <a:r>
              <a:rPr lang="en-US" sz="3600" b="1" dirty="0">
                <a:solidFill>
                  <a:schemeClr val="bg1"/>
                </a:solidFill>
              </a:rPr>
              <a:t>The prophetic is bringing expressions of the Spirit of wisdom in everyday life, in our homes, families, workplaces, communities, nations, in all spheres so that the glory of God is revealed and His Kingdom is advanced here on earth.</a:t>
            </a:r>
            <a:endParaRPr lang="en-IN" sz="3200" b="1" dirty="0">
              <a:solidFill>
                <a:schemeClr val="bg1"/>
              </a:solidFill>
            </a:endParaRPr>
          </a:p>
        </p:txBody>
      </p:sp>
    </p:spTree>
    <p:extLst>
      <p:ext uri="{BB962C8B-B14F-4D97-AF65-F5344CB8AC3E}">
        <p14:creationId xmlns:p14="http://schemas.microsoft.com/office/powerpoint/2010/main" val="193665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83618DC-F10B-D913-E7C7-FF22A1FC554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ald eagle&#10;&#10;AI-generated content may be incorrect.">
            <a:extLst>
              <a:ext uri="{FF2B5EF4-FFF2-40B4-BE49-F238E27FC236}">
                <a16:creationId xmlns:a16="http://schemas.microsoft.com/office/drawing/2014/main" xmlns="" id="{C5978C44-929A-401B-5DBE-BE46CBE0080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29551425-8E2F-48DC-6476-59C77441C994}"/>
              </a:ext>
            </a:extLst>
          </p:cNvPr>
          <p:cNvSpPr txBox="1"/>
          <p:nvPr/>
        </p:nvSpPr>
        <p:spPr>
          <a:xfrm>
            <a:off x="239843" y="2025539"/>
            <a:ext cx="6874940" cy="5327612"/>
          </a:xfrm>
          <a:prstGeom prst="rect">
            <a:avLst/>
          </a:prstGeom>
          <a:noFill/>
        </p:spPr>
        <p:txBody>
          <a:bodyPr wrap="square" rtlCol="0">
            <a:spAutoFit/>
          </a:bodyPr>
          <a:lstStyle/>
          <a:p>
            <a:pPr algn="just">
              <a:lnSpc>
                <a:spcPct val="90000"/>
              </a:lnSpc>
            </a:pPr>
            <a:r>
              <a:rPr lang="en-US" sz="5400" dirty="0" smtClean="0">
                <a:solidFill>
                  <a:schemeClr val="bg1"/>
                </a:solidFill>
              </a:rPr>
              <a:t>"</a:t>
            </a:r>
            <a:r>
              <a:rPr lang="en-US" sz="5400" dirty="0">
                <a:solidFill>
                  <a:schemeClr val="bg1"/>
                </a:solidFill>
              </a:rPr>
              <a:t>There failed not ought of any good thing which the LORD had spoken unto the house of Israel; all came to pass</a:t>
            </a:r>
            <a:r>
              <a:rPr lang="en-US" sz="5400" dirty="0" smtClean="0">
                <a:solidFill>
                  <a:schemeClr val="bg1"/>
                </a:solidFill>
              </a:rPr>
              <a:t>". </a:t>
            </a:r>
            <a:r>
              <a:rPr lang="en-US" sz="5400" b="1" dirty="0">
                <a:solidFill>
                  <a:schemeClr val="bg1"/>
                </a:solidFill>
              </a:rPr>
              <a:t>KJV</a:t>
            </a:r>
            <a:r>
              <a:rPr lang="en-US" sz="5400" b="1" dirty="0" smtClean="0">
                <a:solidFill>
                  <a:schemeClr val="bg1"/>
                </a:solidFill>
              </a:rPr>
              <a:t>:</a:t>
            </a:r>
            <a:r>
              <a:rPr lang="en-US" sz="5400" b="1" dirty="0">
                <a:solidFill>
                  <a:schemeClr val="bg1"/>
                </a:solidFill>
              </a:rPr>
              <a:t> </a:t>
            </a:r>
            <a:endParaRPr lang="en-US" sz="5400" dirty="0">
              <a:solidFill>
                <a:schemeClr val="bg1"/>
              </a:solidFill>
            </a:endParaRPr>
          </a:p>
          <a:p>
            <a:pPr algn="just">
              <a:lnSpc>
                <a:spcPct val="90000"/>
              </a:lnSpc>
            </a:pPr>
            <a:endParaRPr lang="en-US" sz="5400" dirty="0">
              <a:solidFill>
                <a:schemeClr val="bg1"/>
              </a:solidFill>
            </a:endParaRPr>
          </a:p>
        </p:txBody>
      </p:sp>
      <p:sp>
        <p:nvSpPr>
          <p:cNvPr id="2" name="Rectangle 1"/>
          <p:cNvSpPr/>
          <p:nvPr/>
        </p:nvSpPr>
        <p:spPr>
          <a:xfrm>
            <a:off x="809469" y="351230"/>
            <a:ext cx="5876143" cy="1446550"/>
          </a:xfrm>
          <a:prstGeom prst="rect">
            <a:avLst/>
          </a:prstGeom>
        </p:spPr>
        <p:txBody>
          <a:bodyPr wrap="square">
            <a:spAutoFit/>
          </a:bodyPr>
          <a:lstStyle/>
          <a:p>
            <a:pPr algn="ctr"/>
            <a:r>
              <a:rPr lang="en-US" sz="4400" b="1" dirty="0" smtClean="0">
                <a:solidFill>
                  <a:srgbClr val="FFFF00"/>
                </a:solidFill>
              </a:rPr>
              <a:t>ANCHOR SCRIPTURE: JOSHUA 21:45 </a:t>
            </a:r>
            <a:endParaRPr lang="en-US" sz="4400" b="1" dirty="0">
              <a:solidFill>
                <a:srgbClr val="FFFF00"/>
              </a:solidFill>
            </a:endParaRPr>
          </a:p>
        </p:txBody>
      </p:sp>
    </p:spTree>
    <p:extLst>
      <p:ext uri="{BB962C8B-B14F-4D97-AF65-F5344CB8AC3E}">
        <p14:creationId xmlns:p14="http://schemas.microsoft.com/office/powerpoint/2010/main" val="297079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DE1EF1-B54A-ED4F-B645-04BAA1A09DEF}"/>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xmlns="" id="{ED9BF265-6474-0484-25B3-39957E63042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979E80CF-1899-6963-404B-ADB6D695377C}"/>
              </a:ext>
            </a:extLst>
          </p:cNvPr>
          <p:cNvSpPr txBox="1"/>
          <p:nvPr/>
        </p:nvSpPr>
        <p:spPr>
          <a:xfrm>
            <a:off x="309043" y="863755"/>
            <a:ext cx="7006228" cy="7663636"/>
          </a:xfrm>
          <a:prstGeom prst="rect">
            <a:avLst/>
          </a:prstGeom>
          <a:noFill/>
        </p:spPr>
        <p:txBody>
          <a:bodyPr wrap="square" rtlCol="0">
            <a:spAutoFit/>
          </a:bodyPr>
          <a:lstStyle/>
          <a:p>
            <a:r>
              <a:rPr lang="en-US" sz="4800" b="1" dirty="0" smtClean="0">
                <a:solidFill>
                  <a:schemeClr val="bg1"/>
                </a:solidFill>
              </a:rPr>
              <a:t>NUMBERS 23:19</a:t>
            </a:r>
            <a:endParaRPr lang="en-US" sz="4800" dirty="0" smtClean="0">
              <a:solidFill>
                <a:schemeClr val="bg1"/>
              </a:solidFill>
            </a:endParaRPr>
          </a:p>
          <a:p>
            <a:r>
              <a:rPr lang="en-US" sz="4800" b="1" dirty="0" smtClean="0">
                <a:solidFill>
                  <a:schemeClr val="bg1"/>
                </a:solidFill>
              </a:rPr>
              <a:t>“</a:t>
            </a:r>
            <a:r>
              <a:rPr lang="en-US" sz="4800" b="1" dirty="0">
                <a:solidFill>
                  <a:schemeClr val="bg1"/>
                </a:solidFill>
              </a:rPr>
              <a:t>God </a:t>
            </a:r>
            <a:r>
              <a:rPr lang="en-US" sz="4800" b="1" i="1" dirty="0">
                <a:solidFill>
                  <a:schemeClr val="bg1"/>
                </a:solidFill>
              </a:rPr>
              <a:t>is</a:t>
            </a:r>
            <a:r>
              <a:rPr lang="en-US" sz="4800" b="1" dirty="0">
                <a:solidFill>
                  <a:schemeClr val="bg1"/>
                </a:solidFill>
              </a:rPr>
              <a:t> not a man, that He should lie, Nor a son of man, that He should repent.</a:t>
            </a:r>
            <a:r>
              <a:rPr lang="en-US" sz="4800" b="1" dirty="0">
                <a:solidFill>
                  <a:schemeClr val="bg1"/>
                </a:solidFill>
              </a:rPr>
              <a:t> Has He said, and will He not do</a:t>
            </a:r>
            <a:r>
              <a:rPr lang="en-US" sz="4800" b="1" dirty="0" smtClean="0">
                <a:solidFill>
                  <a:schemeClr val="bg1"/>
                </a:solidFill>
              </a:rPr>
              <a:t>? </a:t>
            </a:r>
            <a:r>
              <a:rPr lang="en-US" sz="4800" b="1" dirty="0">
                <a:solidFill>
                  <a:schemeClr val="bg1"/>
                </a:solidFill>
              </a:rPr>
              <a:t>Or has He spoken, and will He not make it good?</a:t>
            </a:r>
            <a:endParaRPr lang="en-US" sz="4800" dirty="0">
              <a:solidFill>
                <a:schemeClr val="bg1"/>
              </a:solidFill>
            </a:endParaRPr>
          </a:p>
          <a:p>
            <a:endParaRPr lang="en-US" sz="3600" b="1" dirty="0" smtClean="0">
              <a:solidFill>
                <a:schemeClr val="bg1"/>
              </a:solidFill>
            </a:endParaRPr>
          </a:p>
          <a:p>
            <a:endParaRPr lang="en-US" sz="3600" b="1" dirty="0">
              <a:solidFill>
                <a:schemeClr val="bg1"/>
              </a:solidFill>
            </a:endParaRPr>
          </a:p>
          <a:p>
            <a:endParaRPr lang="en-US" sz="3600" dirty="0">
              <a:solidFill>
                <a:schemeClr val="bg1"/>
              </a:solidFill>
            </a:endParaRPr>
          </a:p>
        </p:txBody>
      </p:sp>
      <p:sp>
        <p:nvSpPr>
          <p:cNvPr id="2" name="Rectangle 1"/>
          <p:cNvSpPr/>
          <p:nvPr/>
        </p:nvSpPr>
        <p:spPr>
          <a:xfrm>
            <a:off x="309043" y="171350"/>
            <a:ext cx="6388416" cy="769441"/>
          </a:xfrm>
          <a:prstGeom prst="rect">
            <a:avLst/>
          </a:prstGeom>
        </p:spPr>
        <p:txBody>
          <a:bodyPr wrap="none">
            <a:spAutoFit/>
          </a:bodyPr>
          <a:lstStyle/>
          <a:p>
            <a:r>
              <a:rPr lang="en-US" sz="4400" b="1" dirty="0" smtClean="0">
                <a:solidFill>
                  <a:srgbClr val="FFFF00"/>
                </a:solidFill>
              </a:rPr>
              <a:t>SUPPORTING SCRIPTURES:</a:t>
            </a:r>
            <a:endParaRPr lang="en-US" sz="4400" dirty="0">
              <a:solidFill>
                <a:srgbClr val="FFFF00"/>
              </a:solidFill>
            </a:endParaRPr>
          </a:p>
        </p:txBody>
      </p:sp>
    </p:spTree>
    <p:extLst>
      <p:ext uri="{BB962C8B-B14F-4D97-AF65-F5344CB8AC3E}">
        <p14:creationId xmlns:p14="http://schemas.microsoft.com/office/powerpoint/2010/main" val="413592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15596</TotalTime>
  <Words>434</Words>
  <Application>Microsoft Office PowerPoint</Application>
  <PresentationFormat>Custom</PresentationFormat>
  <Paragraphs>87</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ACER</cp:lastModifiedBy>
  <cp:revision>2948</cp:revision>
  <dcterms:created xsi:type="dcterms:W3CDTF">2022-04-28T10:27:37Z</dcterms:created>
  <dcterms:modified xsi:type="dcterms:W3CDTF">2026-01-11T08:04:09Z</dcterms:modified>
</cp:coreProperties>
</file>